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166" autoAdjust="0"/>
  </p:normalViewPr>
  <p:slideViewPr>
    <p:cSldViewPr snapToGrid="0">
      <p:cViewPr varScale="1">
        <p:scale>
          <a:sx n="80" d="100"/>
          <a:sy n="80" d="100"/>
        </p:scale>
        <p:origin x="754"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6.png"/><Relationship Id="rId5" Type="http://schemas.openxmlformats.org/officeDocument/2006/relationships/notesSlide" Target="../notesSlides/notesSlide8.xml"/><Relationship Id="rId4"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Tyler Pease</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r>
              <a:rPr lang="en-US" i="1" dirty="0"/>
              <a:t>The following presentation outlines the best coding standards and different methods the company can take to keep itself secure from attacks.</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6" name="Audio 5">
            <a:hlinkClick r:id="" action="ppaction://media"/>
            <a:extLst>
              <a:ext uri="{FF2B5EF4-FFF2-40B4-BE49-F238E27FC236}">
                <a16:creationId xmlns:a16="http://schemas.microsoft.com/office/drawing/2014/main" id="{C9F02703-5A41-2671-F8CF-0CFF4AE1BE0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231"/>
    </mc:Choice>
    <mc:Fallback>
      <p:transition spd="slow" advTm="13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a:t>
            </a:r>
            <a:r>
              <a:rPr lang="en-US" dirty="0" err="1"/>
              <a:t>DevSecOps</a:t>
            </a:r>
            <a:r>
              <a:rPr lang="en-US" dirty="0"/>
              <a:t> pipeline is a methodology that has an approach to enforcing a policy that efficiently keeps code secure.</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r>
              <a:rPr lang="en-US" sz="1600" dirty="0"/>
              <a:t>Using things like defense-in-depth and unit testing are various methods to detect vulnerabilities to be able to catch problems early in conjunction with the </a:t>
            </a:r>
            <a:r>
              <a:rPr lang="en-US" sz="1600" dirty="0" err="1"/>
              <a:t>DevSecOps</a:t>
            </a:r>
            <a:r>
              <a:rPr lang="en-US" sz="1600" dirty="0"/>
              <a:t> pipeline. </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54268B0-378D-DA51-C583-AB3CC6BCB00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053"/>
    </mc:Choice>
    <mc:Fallback>
      <p:transition spd="slow" advTm="19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There is a lot more risk to waiting and a lot more benefit to acting now. It’s safe to assume that there are going to be vulnerabilities within a system, the best idea is not to wait. This gives the least amount of time for an attack to take place. The best thing to do is address these vulnerabilities on the level of their priority, taking care of them in that order prevents the most major threats from taking place.</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9B90A148-4148-41D0-768A-51AD7FD2AC2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793"/>
    </mc:Choice>
    <mc:Fallback>
      <p:transition spd="slow" advTm="20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Keeping everything simple and keeping up with the security threats is the most important aspect of the system. Technology moves quickly, so there are going to be new and different vulnerabilities in the future that will need to be addressed in order to maintain the security of the system. </a:t>
            </a:r>
            <a:endParaRPr lang="en-US"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A5EDBB76-2AF8-D92F-BEE3-2C9D303908B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984"/>
    </mc:Choice>
    <mc:Fallback>
      <p:transition spd="slow" advTm="11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Keeping it simple is an important aspect to keep in mind while coding, making things more complicated can lead to more vulnerabilities, not less.</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Practicing Defense in Depth is one of the most important principles of this security policy, having multiple layers of protection is valuable to security. </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Having the correct encryption policies with valuable data is important to maintaining the system and its total security. </a:t>
            </a:r>
            <a:endParaRPr sz="18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99478EFC-8E3D-34F9-C0E2-3C325A0CDFB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519"/>
    </mc:Choice>
    <mc:Fallback>
      <p:transition spd="slow" advTm="15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i="1" dirty="0">
                <a:effectLst/>
              </a:rPr>
              <a:t>What is defense in depth? defined and explained</a:t>
            </a:r>
            <a:r>
              <a:rPr lang="en-US" dirty="0">
                <a:effectLst/>
              </a:rPr>
              <a:t>. Fortinet. (n.d.). Retrieved April 16, 2023, from https://www.fortinet.com/resources/cyberglossary/defense-in-depth#:~:text=Defense%20in%20depth%20is%20a,are%20stopped%20along%20the%20way. </a:t>
            </a: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02D7148-34C9-011A-A7AD-CD4C1E926B6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972"/>
    </mc:Choice>
    <mc:Fallback>
      <p:transition spd="slow" advTm="9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2200"/>
              <a:buNone/>
            </a:pPr>
            <a:r>
              <a:rPr lang="en-US" dirty="0"/>
              <a:t>This illustration represents the defense-in-depth security policy. It is important that the company protects itself through multiple layers. </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42888" y="3060804"/>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5" name="Audio 14">
            <a:hlinkClick r:id="" action="ppaction://media"/>
            <a:extLst>
              <a:ext uri="{FF2B5EF4-FFF2-40B4-BE49-F238E27FC236}">
                <a16:creationId xmlns:a16="http://schemas.microsoft.com/office/drawing/2014/main" id="{C1F70B0F-7EA7-0A45-EA3D-AB0052E4EAC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538"/>
    </mc:Choice>
    <mc:Fallback>
      <p:transition spd="slow" advTm="15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t>	Levels of vulnerability measure different impacts of a standard.</a:t>
            </a:r>
            <a:endParaRPr dirty="0"/>
          </a:p>
        </p:txBody>
      </p:sp>
      <p:graphicFrame>
        <p:nvGraphicFramePr>
          <p:cNvPr id="161" name="Google Shape;161;p4" descr="Alt text required"/>
          <p:cNvGraphicFramePr/>
          <p:nvPr>
            <p:extLst>
              <p:ext uri="{D42A27DB-BD31-4B8C-83A1-F6EECF244321}">
                <p14:modId xmlns:p14="http://schemas.microsoft.com/office/powerpoint/2010/main" val="1765042761"/>
              </p:ext>
            </p:extLst>
          </p:nvPr>
        </p:nvGraphicFramePr>
        <p:xfrm>
          <a:off x="3171900" y="1960975"/>
          <a:ext cx="7835225" cy="4754820"/>
        </p:xfrm>
        <a:graphic>
          <a:graphicData uri="http://schemas.openxmlformats.org/drawingml/2006/table">
            <a:tbl>
              <a:tblPr firstRow="1" firstCol="1">
                <a:noFill/>
                <a:tableStyleId>{802198C4-3087-4945-87E3-76CBB3509B7E}</a:tableStyleId>
              </a:tblPr>
              <a:tblGrid>
                <a:gridCol w="4036768">
                  <a:extLst>
                    <a:ext uri="{9D8B030D-6E8A-4147-A177-3AD203B41FA5}">
                      <a16:colId xmlns:a16="http://schemas.microsoft.com/office/drawing/2014/main" val="20000"/>
                    </a:ext>
                  </a:extLst>
                </a:gridCol>
                <a:gridCol w="3798457">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Threats that are likely to happen</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Threats that are ranked highly necessary.</a:t>
                      </a:r>
                      <a:endParaRPr lang="en-US"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Threats that are ranked not very necessary</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Threats that are unlikely to happen</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0ED6AABA-1B2F-3397-31F9-5167238EB26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104"/>
    </mc:Choice>
    <mc:Fallback>
      <p:transition spd="slow" advTm="27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228600" lvl="0" indent="-228600" algn="l" rtl="0">
              <a:lnSpc>
                <a:spcPct val="90000"/>
              </a:lnSpc>
              <a:spcBef>
                <a:spcPts val="0"/>
              </a:spcBef>
              <a:spcAft>
                <a:spcPts val="0"/>
              </a:spcAft>
              <a:buClr>
                <a:schemeClr val="lt1"/>
              </a:buClr>
              <a:buSzPts val="2200"/>
              <a:buChar char="•"/>
            </a:pPr>
            <a:r>
              <a:rPr lang="en-US" dirty="0"/>
              <a:t>Heed Compiler Warnings</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Keep It Simple</a:t>
            </a:r>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228600" lvl="0" indent="-228600" algn="l" rtl="0">
              <a:lnSpc>
                <a:spcPct val="90000"/>
              </a:lnSpc>
              <a:spcBef>
                <a:spcPts val="0"/>
              </a:spcBef>
              <a:spcAft>
                <a:spcPts val="0"/>
              </a:spcAft>
              <a:buClr>
                <a:schemeClr val="lt1"/>
              </a:buClr>
              <a:buSzPts val="2200"/>
              <a:buChar char="•"/>
            </a:pPr>
            <a:r>
              <a:rPr lang="en-US" dirty="0"/>
              <a:t>Practice Defense in Depth</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6284E77F-E80D-9D27-7462-2CB9470C822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757"/>
    </mc:Choice>
    <mc:Fallback>
      <p:transition spd="slow" advTm="33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Never hard code sensitive information.</a:t>
            </a:r>
          </a:p>
          <a:p>
            <a:pPr marL="228600" lvl="0" indent="-228600" algn="l" rtl="0">
              <a:lnSpc>
                <a:spcPct val="90000"/>
              </a:lnSpc>
              <a:spcBef>
                <a:spcPts val="0"/>
              </a:spcBef>
              <a:spcAft>
                <a:spcPts val="0"/>
              </a:spcAft>
              <a:buClr>
                <a:schemeClr val="lt1"/>
              </a:buClr>
              <a:buSzPts val="2000"/>
              <a:buChar char="•"/>
            </a:pPr>
            <a:r>
              <a:rPr lang="en-US" sz="2000" dirty="0"/>
              <a:t>Do not access freed memory.</a:t>
            </a:r>
          </a:p>
          <a:p>
            <a:pPr marL="228600" lvl="0" indent="-228600" algn="l" rtl="0">
              <a:lnSpc>
                <a:spcPct val="90000"/>
              </a:lnSpc>
              <a:spcBef>
                <a:spcPts val="0"/>
              </a:spcBef>
              <a:spcAft>
                <a:spcPts val="0"/>
              </a:spcAft>
              <a:buClr>
                <a:schemeClr val="lt1"/>
              </a:buClr>
              <a:buSzPts val="2000"/>
              <a:buChar char="•"/>
            </a:pPr>
            <a:r>
              <a:rPr lang="en-US" sz="2000" dirty="0"/>
              <a:t>Do not attempt to modify string literals.</a:t>
            </a:r>
          </a:p>
          <a:p>
            <a:pPr marL="228600" indent="-228600">
              <a:spcBef>
                <a:spcPts val="0"/>
              </a:spcBef>
              <a:buSzPts val="2000"/>
            </a:pPr>
            <a:r>
              <a:rPr lang="en-US" sz="2000" dirty="0"/>
              <a:t>Do not use floating-point variables as loop counters.</a:t>
            </a:r>
          </a:p>
          <a:p>
            <a:pPr marL="228600" indent="-228600">
              <a:spcBef>
                <a:spcPts val="0"/>
              </a:spcBef>
              <a:buSzPts val="2000"/>
            </a:pPr>
            <a:r>
              <a:rPr lang="en-US" sz="2000" dirty="0"/>
              <a:t>Use valid references, pointers, and iterators to reference elements of a container.</a:t>
            </a:r>
          </a:p>
          <a:p>
            <a:pPr marL="228600" lvl="0" indent="-228600" algn="l" rtl="0">
              <a:lnSpc>
                <a:spcPct val="90000"/>
              </a:lnSpc>
              <a:spcBef>
                <a:spcPts val="0"/>
              </a:spcBef>
              <a:spcAft>
                <a:spcPts val="0"/>
              </a:spcAft>
              <a:buClr>
                <a:schemeClr val="lt1"/>
              </a:buClr>
              <a:buSzPts val="2000"/>
              <a:buChar char="•"/>
            </a:pPr>
            <a:r>
              <a:rPr lang="en-US" sz="2000" dirty="0"/>
              <a:t>Do not cast to an out-of-range enumeration value.</a:t>
            </a:r>
          </a:p>
          <a:p>
            <a:pPr marL="228600" lvl="0" indent="-228600" algn="l" rtl="0">
              <a:lnSpc>
                <a:spcPct val="90000"/>
              </a:lnSpc>
              <a:spcBef>
                <a:spcPts val="0"/>
              </a:spcBef>
              <a:spcAft>
                <a:spcPts val="0"/>
              </a:spcAft>
              <a:buClr>
                <a:schemeClr val="lt1"/>
              </a:buClr>
              <a:buSzPts val="2000"/>
              <a:buChar char="•"/>
            </a:pPr>
            <a:r>
              <a:rPr lang="en-US" dirty="0"/>
              <a:t>Provide a valid ordering predicate.</a:t>
            </a:r>
          </a:p>
          <a:p>
            <a:pPr marL="228600" lvl="0" indent="-228600" algn="l" rtl="0">
              <a:lnSpc>
                <a:spcPct val="90000"/>
              </a:lnSpc>
              <a:spcBef>
                <a:spcPts val="0"/>
              </a:spcBef>
              <a:spcAft>
                <a:spcPts val="0"/>
              </a:spcAft>
              <a:buClr>
                <a:schemeClr val="lt1"/>
              </a:buClr>
              <a:buSzPts val="2000"/>
              <a:buChar char="•"/>
            </a:pPr>
            <a:r>
              <a:rPr lang="en-US" dirty="0"/>
              <a:t>Avoid cycles during initialization of static objects.</a:t>
            </a:r>
          </a:p>
          <a:p>
            <a:pPr marL="228600" lvl="0" indent="-228600" algn="l" rtl="0">
              <a:lnSpc>
                <a:spcPct val="90000"/>
              </a:lnSpc>
              <a:spcBef>
                <a:spcPts val="0"/>
              </a:spcBef>
              <a:spcAft>
                <a:spcPts val="0"/>
              </a:spcAft>
              <a:buClr>
                <a:schemeClr val="lt1"/>
              </a:buClr>
              <a:buSzPts val="2000"/>
              <a:buChar char="•"/>
            </a:pPr>
            <a:r>
              <a:rPr lang="en-US" dirty="0"/>
              <a:t>Handle all exceptions.</a:t>
            </a:r>
          </a:p>
          <a:p>
            <a:pPr marL="228600" lvl="0" indent="-228600" algn="l" rtl="0">
              <a:lnSpc>
                <a:spcPct val="90000"/>
              </a:lnSpc>
              <a:spcBef>
                <a:spcPts val="0"/>
              </a:spcBef>
              <a:spcAft>
                <a:spcPts val="0"/>
              </a:spcAft>
              <a:buClr>
                <a:schemeClr val="lt1"/>
              </a:buClr>
              <a:buSzPts val="2000"/>
              <a:buChar char="•"/>
            </a:pPr>
            <a:r>
              <a:rPr lang="en-US" dirty="0"/>
              <a:t>Detect errors when converting a string to a number.</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26D33999-0BEB-1075-BF20-11C208A4524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707"/>
    </mc:Choice>
    <mc:Fallback>
      <p:transition spd="slow" advTm="49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u="sng" dirty="0"/>
              <a:t>Encryption in Rest </a:t>
            </a:r>
            <a:r>
              <a:rPr lang="en-US" sz="2000" dirty="0"/>
              <a:t>– This is used for data that is never going to be moved. Think of data that needs to be secured like credit card information or passwords.</a:t>
            </a:r>
          </a:p>
          <a:p>
            <a:pPr marL="228600" lvl="0" indent="-228600" algn="l" rtl="0">
              <a:lnSpc>
                <a:spcPct val="90000"/>
              </a:lnSpc>
              <a:spcBef>
                <a:spcPts val="0"/>
              </a:spcBef>
              <a:spcAft>
                <a:spcPts val="0"/>
              </a:spcAft>
              <a:buClr>
                <a:schemeClr val="lt1"/>
              </a:buClr>
              <a:buSzPts val="2000"/>
              <a:buChar char="•"/>
            </a:pPr>
            <a:endParaRPr lang="en-US" sz="2000" u="sng" dirty="0"/>
          </a:p>
          <a:p>
            <a:pPr marL="228600" lvl="0" indent="-228600" algn="l" rtl="0">
              <a:lnSpc>
                <a:spcPct val="90000"/>
              </a:lnSpc>
              <a:spcBef>
                <a:spcPts val="0"/>
              </a:spcBef>
              <a:spcAft>
                <a:spcPts val="0"/>
              </a:spcAft>
              <a:buClr>
                <a:schemeClr val="lt1"/>
              </a:buClr>
              <a:buSzPts val="2000"/>
              <a:buChar char="•"/>
            </a:pPr>
            <a:r>
              <a:rPr lang="en-US" sz="2000" u="sng" dirty="0"/>
              <a:t>Encryption at Flight</a:t>
            </a:r>
            <a:r>
              <a:rPr lang="en-US" sz="2000" dirty="0"/>
              <a:t> – This is used for data that is going to be moving. Think of data that needs to be secured while on the move, such as online bank transactions or sensitive emails.</a:t>
            </a:r>
          </a:p>
          <a:p>
            <a:pPr marL="228600" lvl="0" indent="-228600" algn="l" rtl="0">
              <a:lnSpc>
                <a:spcPct val="90000"/>
              </a:lnSpc>
              <a:spcBef>
                <a:spcPts val="0"/>
              </a:spcBef>
              <a:spcAft>
                <a:spcPts val="0"/>
              </a:spcAft>
              <a:buClr>
                <a:schemeClr val="lt1"/>
              </a:buClr>
              <a:buSzPts val="2000"/>
              <a:buChar char="•"/>
            </a:pPr>
            <a:endParaRPr lang="en-US" sz="2000" u="sng" dirty="0"/>
          </a:p>
          <a:p>
            <a:pPr marL="228600" lvl="0" indent="-228600" algn="l" rtl="0">
              <a:lnSpc>
                <a:spcPct val="90000"/>
              </a:lnSpc>
              <a:spcBef>
                <a:spcPts val="0"/>
              </a:spcBef>
              <a:spcAft>
                <a:spcPts val="0"/>
              </a:spcAft>
              <a:buClr>
                <a:schemeClr val="lt1"/>
              </a:buClr>
              <a:buSzPts val="2000"/>
              <a:buChar char="•"/>
            </a:pPr>
            <a:r>
              <a:rPr lang="en-US" sz="2000" u="sng" dirty="0"/>
              <a:t>Encryption in Use</a:t>
            </a:r>
            <a:r>
              <a:rPr lang="en-US" sz="2000" dirty="0"/>
              <a:t> – This is used for data that is currently accessed and used. A good example is the use of a database. </a:t>
            </a:r>
            <a:endParaRPr sz="1600" u="sng"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DE2A2D46-EA61-2CEB-5579-1E1F0B77D12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282"/>
    </mc:Choice>
    <mc:Fallback>
      <p:transition spd="slow" advTm="20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u="sng" dirty="0"/>
              <a:t>Authentication</a:t>
            </a:r>
            <a:r>
              <a:rPr lang="en-US" dirty="0"/>
              <a:t> – Usernames and passwords to access certain information. </a:t>
            </a:r>
          </a:p>
          <a:p>
            <a:pPr marL="228600" lvl="0" indent="-228600" algn="l" rtl="0">
              <a:lnSpc>
                <a:spcPct val="90000"/>
              </a:lnSpc>
              <a:spcBef>
                <a:spcPts val="0"/>
              </a:spcBef>
              <a:spcAft>
                <a:spcPts val="0"/>
              </a:spcAft>
              <a:buClr>
                <a:schemeClr val="lt1"/>
              </a:buClr>
              <a:buSzPts val="2400"/>
              <a:buChar char="•"/>
            </a:pPr>
            <a:endParaRPr lang="en-US" u="sng" dirty="0"/>
          </a:p>
          <a:p>
            <a:pPr marL="228600" lvl="0" indent="-228600" algn="l" rtl="0">
              <a:lnSpc>
                <a:spcPct val="90000"/>
              </a:lnSpc>
              <a:spcBef>
                <a:spcPts val="0"/>
              </a:spcBef>
              <a:spcAft>
                <a:spcPts val="0"/>
              </a:spcAft>
              <a:buClr>
                <a:schemeClr val="lt1"/>
              </a:buClr>
              <a:buSzPts val="2400"/>
              <a:buChar char="•"/>
            </a:pPr>
            <a:r>
              <a:rPr lang="en-US" u="sng" dirty="0"/>
              <a:t>Authorization</a:t>
            </a:r>
            <a:r>
              <a:rPr lang="en-US" dirty="0"/>
              <a:t> – The level of access a user is authorized to read/write, what files they are allowed to access, and any changes to the database with higher levels of authorization. </a:t>
            </a:r>
          </a:p>
          <a:p>
            <a:pPr marL="228600" lvl="0" indent="-228600" algn="l" rtl="0">
              <a:lnSpc>
                <a:spcPct val="90000"/>
              </a:lnSpc>
              <a:spcBef>
                <a:spcPts val="0"/>
              </a:spcBef>
              <a:spcAft>
                <a:spcPts val="0"/>
              </a:spcAft>
              <a:buClr>
                <a:schemeClr val="lt1"/>
              </a:buClr>
              <a:buSzPts val="2400"/>
              <a:buChar char="•"/>
            </a:pPr>
            <a:endParaRPr lang="en-US" u="sng" dirty="0"/>
          </a:p>
          <a:p>
            <a:pPr marL="228600" lvl="0" indent="-228600" algn="l" rtl="0">
              <a:lnSpc>
                <a:spcPct val="90000"/>
              </a:lnSpc>
              <a:spcBef>
                <a:spcPts val="0"/>
              </a:spcBef>
              <a:spcAft>
                <a:spcPts val="0"/>
              </a:spcAft>
              <a:buClr>
                <a:schemeClr val="lt1"/>
              </a:buClr>
              <a:buSzPts val="2400"/>
              <a:buChar char="•"/>
            </a:pPr>
            <a:r>
              <a:rPr lang="en-US" u="sng" dirty="0"/>
              <a:t>Accounting</a:t>
            </a:r>
            <a:r>
              <a:rPr lang="en-US" dirty="0"/>
              <a:t> – Accounts that people use to login with.</a:t>
            </a:r>
            <a:endParaRPr u="sng"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1B9A210A-4B6F-4E7B-358A-FC4ACE9461B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526"/>
    </mc:Choice>
    <mc:Fallback>
      <p:transition spd="slow" advTm="18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685800" y="1524000"/>
            <a:ext cx="5410200" cy="16002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8" name="Picture Placeholder 7">
            <a:extLst>
              <a:ext uri="{FF2B5EF4-FFF2-40B4-BE49-F238E27FC236}">
                <a16:creationId xmlns:a16="http://schemas.microsoft.com/office/drawing/2014/main" id="{B9BFCD43-7C81-63EF-273A-AE0766D0AC3C}"/>
              </a:ext>
            </a:extLst>
          </p:cNvPr>
          <p:cNvPicPr>
            <a:picLocks noGrp="1" noChangeAspect="1"/>
          </p:cNvPicPr>
          <p:nvPr>
            <p:ph type="pic" idx="2"/>
          </p:nvPr>
        </p:nvPicPr>
        <p:blipFill rotWithShape="1">
          <a:blip r:embed="rId6"/>
          <a:srcRect l="-1181" t="-3659" r="48301" b="5032"/>
          <a:stretch/>
        </p:blipFill>
        <p:spPr>
          <a:xfrm>
            <a:off x="6924675" y="751242"/>
            <a:ext cx="5046000" cy="4689284"/>
          </a:xfrm>
          <a:prstGeom prst="rect">
            <a:avLst/>
          </a:prstGeom>
        </p:spPr>
      </p:pic>
      <p:sp>
        <p:nvSpPr>
          <p:cNvPr id="6" name="Text Placeholder 5">
            <a:extLst>
              <a:ext uri="{FF2B5EF4-FFF2-40B4-BE49-F238E27FC236}">
                <a16:creationId xmlns:a16="http://schemas.microsoft.com/office/drawing/2014/main" id="{549D507F-C47D-DF73-EB8A-3831849F3393}"/>
              </a:ext>
            </a:extLst>
          </p:cNvPr>
          <p:cNvSpPr>
            <a:spLocks noGrp="1"/>
          </p:cNvSpPr>
          <p:nvPr>
            <p:ph type="body" idx="1"/>
          </p:nvPr>
        </p:nvSpPr>
        <p:spPr>
          <a:xfrm>
            <a:off x="685800" y="3124199"/>
            <a:ext cx="5410200" cy="3094485"/>
          </a:xfrm>
        </p:spPr>
        <p:txBody>
          <a:bodyPr/>
          <a:lstStyle/>
          <a:p>
            <a:r>
              <a:rPr lang="en-US" dirty="0"/>
              <a:t>	The use of Unit Testing throughout the development process is important to maintain secure and working code. Like the example unit testing in this illustration showing that the </a:t>
            </a:r>
            <a:r>
              <a:rPr lang="en-US" dirty="0" err="1"/>
              <a:t>OutOfRangeException</a:t>
            </a:r>
            <a:r>
              <a:rPr lang="en-US" dirty="0"/>
              <a:t> test passed.</a:t>
            </a:r>
          </a:p>
        </p:txBody>
      </p:sp>
      <p:pic>
        <p:nvPicPr>
          <p:cNvPr id="197" name="Google Shape;197;g9504e29505_0_0"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F44210CC-E93F-67DB-C864-594AC73B9D3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310"/>
    </mc:Choice>
    <mc:Fallback>
      <p:transition spd="slow" advTm="19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97476E5E-A67D-3331-A888-3BF07A040D2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256"/>
    </mc:Choice>
    <mc:Fallback>
      <p:transition spd="slow" advTm="13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237</TotalTime>
  <Words>746</Words>
  <Application>Microsoft Office PowerPoint</Application>
  <PresentationFormat>Widescreen</PresentationFormat>
  <Paragraphs>70</Paragraphs>
  <Slides>14</Slides>
  <Notes>14</Notes>
  <HiddenSlides>0</HiddenSlides>
  <MMClips>14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Tyler Pease</cp:lastModifiedBy>
  <cp:revision>8</cp:revision>
  <dcterms:created xsi:type="dcterms:W3CDTF">2020-08-19T17:59:24Z</dcterms:created>
  <dcterms:modified xsi:type="dcterms:W3CDTF">2023-04-17T01:42:41Z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